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7" r:id="rId4"/>
    <p:sldId id="273" r:id="rId5"/>
    <p:sldId id="260" r:id="rId6"/>
    <p:sldId id="269" r:id="rId7"/>
    <p:sldId id="275" r:id="rId8"/>
    <p:sldId id="276" r:id="rId9"/>
    <p:sldId id="265" r:id="rId10"/>
    <p:sldId id="279" r:id="rId11"/>
    <p:sldId id="278" r:id="rId12"/>
    <p:sldId id="280" r:id="rId13"/>
    <p:sldId id="274" r:id="rId14"/>
    <p:sldId id="277" r:id="rId15"/>
    <p:sldId id="281" r:id="rId16"/>
    <p:sldId id="282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493" autoAdjust="0"/>
  </p:normalViewPr>
  <p:slideViewPr>
    <p:cSldViewPr>
      <p:cViewPr varScale="1">
        <p:scale>
          <a:sx n="71" d="100"/>
          <a:sy n="71" d="100"/>
        </p:scale>
        <p:origin x="-1042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FA379-C656-47FA-91FA-BB9971B0C706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D6020-F6E2-4E20-9301-F5ABC07137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963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E:\Documents\Github\BindingAnal\validate_netcharge\</a:t>
            </a:r>
            <a:r>
              <a:rPr lang="en-GB" dirty="0" smtClean="0">
                <a:solidFill>
                  <a:srgbClr val="FF0000"/>
                </a:solidFill>
              </a:rPr>
              <a:t>plot_bindingchanges.R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11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E:\Documents\Github\BindingAnal\validate_netcharge\plot_bindingchanges_abs_reg.R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285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</a:t>
            </a:r>
            <a:r>
              <a:rPr lang="en-GB" baseline="0" dirty="0" smtClean="0"/>
              <a:t> be </a:t>
            </a:r>
            <a:r>
              <a:rPr lang="en-GB" dirty="0" smtClean="0"/>
              <a:t>changed: Make it</a:t>
            </a:r>
            <a:r>
              <a:rPr lang="en-GB" baseline="0" dirty="0" smtClean="0"/>
              <a:t> as 3d surface</a:t>
            </a:r>
          </a:p>
          <a:p>
            <a:r>
              <a:rPr lang="en-GB" baseline="0" dirty="0" err="1" smtClean="0"/>
              <a:t>workdir</a:t>
            </a:r>
            <a:r>
              <a:rPr lang="en-GB" baseline="0" dirty="0" smtClean="0"/>
              <a:t>: E:\Documents\Github\BindingAnal\fitness\tradeoff\Mtradeoff</a:t>
            </a:r>
          </a:p>
          <a:p>
            <a:r>
              <a:rPr lang="en-GB" dirty="0" err="1" smtClean="0"/>
              <a:t>infile</a:t>
            </a:r>
            <a:r>
              <a:rPr lang="en-GB" dirty="0" smtClean="0"/>
              <a:t> = '</a:t>
            </a:r>
            <a:r>
              <a:rPr lang="en-GB" dirty="0" err="1" smtClean="0"/>
              <a:t>dat</a:t>
            </a:r>
            <a:r>
              <a:rPr lang="en-GB" dirty="0" smtClean="0"/>
              <a:t>/lowV0/hostKs_low_adaptive.csv</a:t>
            </a:r>
            <a:r>
              <a:rPr lang="en-GB" dirty="0" smtClean="0"/>
              <a:t>‘</a:t>
            </a:r>
          </a:p>
          <a:p>
            <a:r>
              <a:rPr lang="en-GB" dirty="0" err="1" smtClean="0"/>
              <a:t>infileV</a:t>
            </a:r>
            <a:r>
              <a:rPr lang="en-GB" dirty="0" smtClean="0"/>
              <a:t> = ??</a:t>
            </a:r>
            <a:endParaRPr lang="en-GB" dirty="0" smtClean="0"/>
          </a:p>
          <a:p>
            <a:r>
              <a:rPr lang="en-GB" dirty="0" err="1" smtClean="0"/>
              <a:t>plotMutSelBalance</a:t>
            </a:r>
            <a:r>
              <a:rPr lang="en-GB" dirty="0" smtClean="0"/>
              <a:t>(</a:t>
            </a:r>
            <a:r>
              <a:rPr lang="en-GB" dirty="0" err="1" smtClean="0"/>
              <a:t>infile</a:t>
            </a:r>
            <a:r>
              <a:rPr lang="en-GB" dirty="0" smtClean="0"/>
              <a:t>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66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voutput1_low_adaptive_tree_300_simple.png</a:t>
            </a:r>
          </a:p>
          <a:p>
            <a:endParaRPr lang="en-GB" dirty="0" smtClean="0"/>
          </a:p>
          <a:p>
            <a:r>
              <a:rPr lang="en-GB" dirty="0" err="1" smtClean="0"/>
              <a:t>workdir</a:t>
            </a:r>
            <a:r>
              <a:rPr lang="en-GB" dirty="0" smtClean="0"/>
              <a:t>:</a:t>
            </a:r>
            <a:r>
              <a:rPr lang="en-GB" baseline="0" dirty="0" smtClean="0"/>
              <a:t> E:\Documents\Github\BindingAnal\ParseTree\mat\Mparsetree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plotNetchargeByTimeSim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infile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infileB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GB" dirty="0" err="1" smtClean="0"/>
              <a:t>infile</a:t>
            </a:r>
            <a:r>
              <a:rPr lang="en-GB" dirty="0" smtClean="0"/>
              <a:t> = ‘</a:t>
            </a:r>
            <a:r>
              <a:rPr lang="en-GB" dirty="0" err="1" smtClean="0"/>
              <a:t>dat</a:t>
            </a:r>
            <a:r>
              <a:rPr lang="en-GB" dirty="0" smtClean="0"/>
              <a:t>/</a:t>
            </a:r>
            <a:r>
              <a:rPr lang="en-GB" dirty="0" err="1" smtClean="0"/>
              <a:t>highVirus</a:t>
            </a:r>
            <a:r>
              <a:rPr lang="en-GB" dirty="0" smtClean="0"/>
              <a:t>/voutput1_highv_tree_300_simple.mat’</a:t>
            </a:r>
          </a:p>
          <a:p>
            <a:r>
              <a:rPr lang="en-GB" dirty="0" err="1" smtClean="0"/>
              <a:t>infileB</a:t>
            </a:r>
            <a:r>
              <a:rPr lang="en-GB" dirty="0" smtClean="0"/>
              <a:t> = ‘</a:t>
            </a:r>
            <a:r>
              <a:rPr lang="en-GB" dirty="0" err="1" smtClean="0"/>
              <a:t>dat</a:t>
            </a:r>
            <a:r>
              <a:rPr lang="en-GB" dirty="0" smtClean="0"/>
              <a:t>/</a:t>
            </a:r>
            <a:r>
              <a:rPr lang="en-GB" dirty="0" err="1" smtClean="0"/>
              <a:t>highVirus</a:t>
            </a:r>
            <a:r>
              <a:rPr lang="en-GB" dirty="0" smtClean="0"/>
              <a:t>/</a:t>
            </a:r>
            <a:r>
              <a:rPr lang="en-GB" dirty="0" err="1" smtClean="0"/>
              <a:t>virusbinding.mat</a:t>
            </a:r>
            <a:r>
              <a:rPr lang="en-GB" dirty="0" smtClean="0"/>
              <a:t>’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608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182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370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E:\Documents\Github\BindingAnal\validate_netcharge\netcharge_age19.R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454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where</a:t>
            </a:r>
            <a:r>
              <a:rPr lang="en-GB" baseline="0" dirty="0" smtClean="0"/>
              <a:t> is the alternative fitness profile (without differential selection)?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046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The figure is produced from IBM (The script James wrote)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err="1" smtClean="0"/>
              <a:t>workdir</a:t>
            </a:r>
            <a:r>
              <a:rPr lang="en-GB" baseline="0" dirty="0" smtClean="0"/>
              <a:t> E:\Documents\Github\BindingAnal\fitness\tradeoff\Mtradeoff\dat\lowV0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err="1" smtClean="0"/>
              <a:t>workdir</a:t>
            </a:r>
            <a:r>
              <a:rPr lang="en-GB" baseline="0" dirty="0" smtClean="0"/>
              <a:t> E:\Documents\Github\BindingAnal\fitness\tradeoff\Mtradeoff\dat\highV0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Low fixed V=0.45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err="1" smtClean="0"/>
              <a:t>Hight</a:t>
            </a:r>
            <a:r>
              <a:rPr lang="en-GB" baseline="0" dirty="0" smtClean="0"/>
              <a:t> Fixed V=0.6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Adaptive binding </a:t>
            </a:r>
            <a:r>
              <a:rPr lang="en-GB" baseline="0" dirty="0" smtClean="0"/>
              <a:t>V0=0.45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D = 200day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418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625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Dashed: Optimum binding avidity</a:t>
            </a:r>
          </a:p>
          <a:p>
            <a:r>
              <a:rPr lang="en-GB" dirty="0" smtClean="0"/>
              <a:t>Red: </a:t>
            </a:r>
            <a:r>
              <a:rPr lang="en-GB" dirty="0" smtClean="0"/>
              <a:t>Initial binding avidity</a:t>
            </a:r>
          </a:p>
          <a:p>
            <a:r>
              <a:rPr lang="en-GB" dirty="0" smtClean="0"/>
              <a:t>Cyan</a:t>
            </a:r>
            <a:r>
              <a:rPr lang="en-GB" dirty="0" smtClean="0"/>
              <a:t>: </a:t>
            </a:r>
            <a:r>
              <a:rPr lang="en-GB" dirty="0" smtClean="0"/>
              <a:t>Final</a:t>
            </a:r>
            <a:r>
              <a:rPr lang="en-GB" baseline="0" dirty="0" smtClean="0"/>
              <a:t> </a:t>
            </a:r>
            <a:r>
              <a:rPr lang="en-GB" dirty="0" smtClean="0"/>
              <a:t>binding avidity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err="1" smtClean="0"/>
              <a:t>workdir</a:t>
            </a:r>
            <a:r>
              <a:rPr lang="en-GB" baseline="0" dirty="0" smtClean="0"/>
              <a:t> E:\Documents\Github\BindingAnal\fitness\tradeoff\Mtradeoff</a:t>
            </a:r>
            <a:endParaRPr lang="en-GB" dirty="0" smtClean="0"/>
          </a:p>
          <a:p>
            <a:r>
              <a:rPr lang="en-GB" dirty="0" smtClean="0"/>
              <a:t>example:</a:t>
            </a:r>
          </a:p>
          <a:p>
            <a:r>
              <a:rPr lang="en-GB" dirty="0" err="1" smtClean="0"/>
              <a:t>infileV</a:t>
            </a:r>
            <a:r>
              <a:rPr lang="en-GB" dirty="0" smtClean="0"/>
              <a:t> = '</a:t>
            </a:r>
            <a:r>
              <a:rPr lang="en-GB" dirty="0" err="1" smtClean="0"/>
              <a:t>dat</a:t>
            </a:r>
            <a:r>
              <a:rPr lang="en-GB" dirty="0" smtClean="0"/>
              <a:t>/lowV0/voutput1_low_adaptive.csv';</a:t>
            </a:r>
          </a:p>
          <a:p>
            <a:r>
              <a:rPr lang="en-GB" dirty="0" err="1" smtClean="0"/>
              <a:t>infile</a:t>
            </a:r>
            <a:r>
              <a:rPr lang="en-GB" dirty="0" smtClean="0"/>
              <a:t> = '</a:t>
            </a:r>
            <a:r>
              <a:rPr lang="en-GB" dirty="0" err="1" smtClean="0"/>
              <a:t>dat</a:t>
            </a:r>
            <a:r>
              <a:rPr lang="en-GB" dirty="0" smtClean="0"/>
              <a:t>/lowV0/hostKs_low_adaptive.csv'</a:t>
            </a:r>
          </a:p>
          <a:p>
            <a:r>
              <a:rPr lang="en-GB" dirty="0" err="1" smtClean="0"/>
              <a:t>plotPopRfromSkwithBinding</a:t>
            </a:r>
            <a:r>
              <a:rPr lang="en-GB" dirty="0" smtClean="0"/>
              <a:t>(</a:t>
            </a:r>
            <a:r>
              <a:rPr lang="en-GB" dirty="0" err="1" smtClean="0"/>
              <a:t>infile</a:t>
            </a:r>
            <a:r>
              <a:rPr lang="en-GB" dirty="0" smtClean="0"/>
              <a:t>, </a:t>
            </a:r>
            <a:r>
              <a:rPr lang="en-GB" dirty="0" err="1" smtClean="0"/>
              <a:t>infileV</a:t>
            </a:r>
            <a:r>
              <a:rPr lang="en-GB" dirty="0" smtClean="0"/>
              <a:t>)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E:\Documents\Github\BindingAnal\fitness\tradeoff\Mtradeoff\dat\lowV0\virusbinding.mat, which</a:t>
            </a:r>
            <a:r>
              <a:rPr lang="en-GB" baseline="0" dirty="0" smtClean="0"/>
              <a:t> contains:</a:t>
            </a:r>
          </a:p>
          <a:p>
            <a:r>
              <a:rPr lang="en-GB" baseline="0" dirty="0" err="1" smtClean="0"/>
              <a:t>Vfinal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Vini</a:t>
            </a:r>
            <a:r>
              <a:rPr lang="en-GB" baseline="0" dirty="0" smtClean="0"/>
              <a:t> and </a:t>
            </a:r>
            <a:r>
              <a:rPr lang="en-GB" baseline="0" dirty="0" err="1" smtClean="0"/>
              <a:t>Vopt</a:t>
            </a:r>
            <a:r>
              <a:rPr lang="en-GB" baseline="0" dirty="0" smtClean="0"/>
              <a:t>. But I am not sure what this data is for?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36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E:\Documents\Github\BindingAnal\fitness\tradeoff\Mtradeoff\figs\fitness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250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Change it to simulated binding avidity.</a:t>
            </a:r>
          </a:p>
          <a:p>
            <a:endParaRPr lang="en-GB" dirty="0" smtClean="0"/>
          </a:p>
          <a:p>
            <a:r>
              <a:rPr lang="en-GB" dirty="0" err="1" smtClean="0"/>
              <a:t>workdir</a:t>
            </a:r>
            <a:r>
              <a:rPr lang="en-GB" dirty="0" smtClean="0"/>
              <a:t>:</a:t>
            </a:r>
            <a:r>
              <a:rPr lang="en-GB" baseline="0" dirty="0" smtClean="0"/>
              <a:t> E:\Documents\Github\BindingAnal\ParseTree\mat\Mparsetree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plotNetchargeByTimeSim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infile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infileB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GB" dirty="0" err="1" smtClean="0"/>
              <a:t>infile</a:t>
            </a:r>
            <a:r>
              <a:rPr lang="en-GB" dirty="0" smtClean="0"/>
              <a:t> = ‘</a:t>
            </a:r>
            <a:r>
              <a:rPr lang="en-GB" dirty="0" err="1" smtClean="0"/>
              <a:t>dat</a:t>
            </a:r>
            <a:r>
              <a:rPr lang="en-GB" dirty="0" smtClean="0"/>
              <a:t>/lowV0/voutput1_low_adaptive_tree_300_simple.mat’</a:t>
            </a:r>
          </a:p>
          <a:p>
            <a:r>
              <a:rPr lang="en-GB" dirty="0" err="1" smtClean="0"/>
              <a:t>infileB</a:t>
            </a:r>
            <a:r>
              <a:rPr lang="en-GB" dirty="0" smtClean="0"/>
              <a:t> = ‘</a:t>
            </a:r>
            <a:r>
              <a:rPr lang="en-GB" dirty="0" err="1" smtClean="0"/>
              <a:t>dat</a:t>
            </a:r>
            <a:r>
              <a:rPr lang="en-GB" dirty="0" smtClean="0"/>
              <a:t>/lowV0/</a:t>
            </a:r>
            <a:r>
              <a:rPr lang="en-GB" dirty="0" err="1" smtClean="0"/>
              <a:t>virusbinding_low_adaptive.mat</a:t>
            </a:r>
            <a:r>
              <a:rPr lang="en-GB" dirty="0" smtClean="0"/>
              <a:t>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970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 showed that higher ratios of non-synonymous-to-synonymous substitutions on external tree branches relative to those found internally (http://dx.doi.org/10.1093/molbev/msm001). </a:t>
            </a:r>
          </a:p>
          <a:p>
            <a:endParaRPr lang="en-GB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workdir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E:\Documents\Github\BindingAnal\ParseTree\mat\Mparsetree</a:t>
            </a:r>
            <a:endParaRPr lang="en-GB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1. To compare the variance between internal and external nodes</a:t>
            </a:r>
          </a:p>
          <a:p>
            <a:r>
              <a:rPr lang="en-GB" dirty="0" smtClean="0"/>
              <a:t>[</a:t>
            </a:r>
            <a:r>
              <a:rPr lang="en-GB" dirty="0" err="1" smtClean="0"/>
              <a:t>netcharge</a:t>
            </a:r>
            <a:r>
              <a:rPr lang="en-GB" dirty="0" smtClean="0"/>
              <a:t> ] = </a:t>
            </a:r>
            <a:r>
              <a:rPr lang="en-GB" dirty="0" err="1" smtClean="0"/>
              <a:t>calNetCharge</a:t>
            </a:r>
            <a:r>
              <a:rPr lang="en-GB" dirty="0" smtClean="0"/>
              <a:t>( )</a:t>
            </a:r>
          </a:p>
          <a:p>
            <a:endParaRPr lang="en-GB" dirty="0" smtClean="0"/>
          </a:p>
          <a:p>
            <a:r>
              <a:rPr lang="en-GB" dirty="0" smtClean="0"/>
              <a:t>internal vs external</a:t>
            </a:r>
          </a:p>
          <a:p>
            <a:r>
              <a:rPr lang="en-GB" baseline="0" dirty="0" smtClean="0"/>
              <a:t>proportion of </a:t>
            </a:r>
            <a:r>
              <a:rPr lang="en-GB" baseline="0" dirty="0" err="1" smtClean="0"/>
              <a:t>netcharge</a:t>
            </a:r>
            <a:r>
              <a:rPr lang="en-GB" baseline="0" dirty="0" smtClean="0"/>
              <a:t> change (</a:t>
            </a:r>
            <a:r>
              <a:rPr lang="en-GB" dirty="0" smtClean="0"/>
              <a:t>7.8% vs</a:t>
            </a:r>
            <a:r>
              <a:rPr lang="en-GB" baseline="0" dirty="0" smtClean="0"/>
              <a:t> </a:t>
            </a:r>
            <a:r>
              <a:rPr lang="en-GB" dirty="0" smtClean="0"/>
              <a:t>12.1%) </a:t>
            </a:r>
          </a:p>
          <a:p>
            <a:r>
              <a:rPr lang="en-GB" dirty="0" smtClean="0"/>
              <a:t>the</a:t>
            </a:r>
            <a:r>
              <a:rPr lang="en-GB" baseline="0" dirty="0" smtClean="0"/>
              <a:t> variance (1.13 vs 1.18)</a:t>
            </a:r>
          </a:p>
          <a:p>
            <a:r>
              <a:rPr lang="en-GB" dirty="0" err="1" smtClean="0"/>
              <a:t>netcharge</a:t>
            </a:r>
            <a:r>
              <a:rPr lang="en-GB" baseline="0" dirty="0" smtClean="0"/>
              <a:t> prevalence(&gt;18) (20.0% vs 18.7%)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2. To find</a:t>
            </a:r>
            <a:r>
              <a:rPr lang="en-GB" baseline="0" dirty="0" smtClean="0"/>
              <a:t> out the </a:t>
            </a:r>
            <a:endParaRPr lang="en-GB" dirty="0" smtClean="0"/>
          </a:p>
          <a:p>
            <a:r>
              <a:rPr lang="en-GB" dirty="0" smtClean="0"/>
              <a:t>which code produce this hm_h3n2_ny_charge_1993_2006.mat</a:t>
            </a:r>
            <a:r>
              <a:rPr lang="en-GB" baseline="0" dirty="0" smtClean="0"/>
              <a:t> and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newick_elements.mat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GB" dirty="0" smtClean="0"/>
              <a:t>hm_h3n2_ny_charge_1993_2006.mat</a:t>
            </a:r>
            <a:r>
              <a:rPr lang="en-GB" baseline="0" dirty="0" smtClean="0"/>
              <a:t> is not consistent to my tree file</a:t>
            </a:r>
            <a:endParaRPr lang="en-GB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223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426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66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238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11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615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073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931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61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750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871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59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EA86C-70E0-49B6-97A3-382949972FAE}" type="datetimeFigureOut">
              <a:rPr lang="en-GB" smtClean="0"/>
              <a:t>19/09/2016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71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5.png"/><Relationship Id="rId18" Type="http://schemas.openxmlformats.org/officeDocument/2006/relationships/image" Target="../media/image26.png"/><Relationship Id="rId3" Type="http://schemas.openxmlformats.org/officeDocument/2006/relationships/image" Target="../media/image20.png"/><Relationship Id="rId21" Type="http://schemas.openxmlformats.org/officeDocument/2006/relationships/image" Target="../media/image42.png"/><Relationship Id="rId7" Type="http://schemas.openxmlformats.org/officeDocument/2006/relationships/image" Target="../media/image24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19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2.png"/><Relationship Id="rId5" Type="http://schemas.openxmlformats.org/officeDocument/2006/relationships/image" Target="../media/image22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1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Short-sighted evolution of Influenza cellular receptor binding avidity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endParaRPr lang="en-GB" dirty="0" smtClean="0">
              <a:solidFill>
                <a:schemeClr val="tx1"/>
              </a:solidFill>
            </a:endParaRPr>
          </a:p>
          <a:p>
            <a:r>
              <a:rPr lang="en-GB" dirty="0"/>
              <a:t>Hsiang-Yu </a:t>
            </a:r>
            <a:r>
              <a:rPr lang="en-GB" dirty="0" smtClean="0"/>
              <a:t>Yuan</a:t>
            </a:r>
          </a:p>
          <a:p>
            <a:r>
              <a:rPr lang="en-GB" dirty="0" smtClean="0"/>
              <a:t>James Hay</a:t>
            </a:r>
          </a:p>
          <a:p>
            <a:r>
              <a:rPr lang="en-GB" dirty="0" smtClean="0"/>
              <a:t> </a:t>
            </a:r>
            <a:r>
              <a:rPr lang="en-GB" dirty="0"/>
              <a:t>Christophe </a:t>
            </a:r>
            <a:r>
              <a:rPr lang="en-GB" dirty="0"/>
              <a:t>F</a:t>
            </a:r>
            <a:r>
              <a:rPr lang="en-GB" dirty="0" smtClean="0"/>
              <a:t>raser</a:t>
            </a:r>
          </a:p>
          <a:p>
            <a:r>
              <a:rPr lang="en-GB" dirty="0" smtClean="0"/>
              <a:t>Katia </a:t>
            </a:r>
            <a:r>
              <a:rPr lang="en-GB" dirty="0" err="1" smtClean="0"/>
              <a:t>Koelle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36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Figure9: </a:t>
            </a:r>
            <a:r>
              <a:rPr lang="en-GB" sz="2000" dirty="0"/>
              <a:t>P</a:t>
            </a:r>
            <a:r>
              <a:rPr lang="en-GB" sz="2000" dirty="0" smtClean="0"/>
              <a:t>hylogenetic  analysis  of cellular </a:t>
            </a:r>
            <a:r>
              <a:rPr lang="en-GB" sz="2000" dirty="0"/>
              <a:t>receptor binding </a:t>
            </a:r>
            <a:r>
              <a:rPr lang="en-GB" sz="2000" dirty="0" smtClean="0"/>
              <a:t>avidity</a:t>
            </a:r>
            <a:endParaRPr lang="en-GB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194" name="Picture 2" descr="E:\Documents\Github\BindingAnal\doc\manu\fig\Figure3_H3N2Tree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3596"/>
            <a:ext cx="3744416" cy="529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83968" y="2060848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For all internal nodes, only 7.7% of the strains showed </a:t>
            </a:r>
            <a:r>
              <a:rPr lang="en-GB" dirty="0" err="1"/>
              <a:t>netcharge</a:t>
            </a:r>
            <a:r>
              <a:rPr lang="en-GB" dirty="0"/>
              <a:t> change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whereas </a:t>
            </a:r>
            <a:r>
              <a:rPr lang="en-GB" dirty="0"/>
              <a:t>in external tips, which were destined to die out soon, a higher proportion of the strains (11.8%) changed the </a:t>
            </a:r>
            <a:r>
              <a:rPr lang="en-GB" dirty="0" err="1" smtClean="0"/>
              <a:t>netcharge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5506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z="2000" dirty="0"/>
              <a:t>F</a:t>
            </a:r>
            <a:r>
              <a:rPr lang="en-GB" sz="2000" dirty="0" smtClean="0"/>
              <a:t>igureS1. </a:t>
            </a:r>
            <a:r>
              <a:rPr lang="en-GB" sz="2000" dirty="0"/>
              <a:t>The relative binding avidity by absolute net charge</a:t>
            </a:r>
            <a:endParaRPr lang="en-GB" sz="2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22" y="1600200"/>
            <a:ext cx="6574556" cy="4525963"/>
          </a:xfrm>
        </p:spPr>
      </p:pic>
    </p:spTree>
    <p:extLst>
      <p:ext uri="{BB962C8B-B14F-4D97-AF65-F5344CB8AC3E}">
        <p14:creationId xmlns:p14="http://schemas.microsoft.com/office/powerpoint/2010/main" val="1515702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/>
              <a:t>F</a:t>
            </a:r>
            <a:r>
              <a:rPr lang="en-GB" sz="2000" dirty="0" smtClean="0"/>
              <a:t>igureS2: </a:t>
            </a:r>
            <a:r>
              <a:rPr lang="en-GB" sz="2000" dirty="0" smtClean="0"/>
              <a:t>Changes of within- </a:t>
            </a:r>
            <a:r>
              <a:rPr lang="en-GB" sz="2000" dirty="0"/>
              <a:t>and </a:t>
            </a:r>
            <a:r>
              <a:rPr lang="en-GB" sz="2000" dirty="0" smtClean="0"/>
              <a:t>between-host relative </a:t>
            </a:r>
            <a:r>
              <a:rPr lang="en-GB" sz="2000" dirty="0"/>
              <a:t>fitness </a:t>
            </a:r>
            <a:r>
              <a:rPr lang="en-GB" sz="2000" dirty="0" smtClean="0"/>
              <a:t>by time </a:t>
            </a:r>
            <a:r>
              <a:rPr lang="en-GB" sz="2000" dirty="0"/>
              <a:t>during the </a:t>
            </a:r>
            <a:r>
              <a:rPr lang="en-GB" sz="2000" dirty="0" smtClean="0"/>
              <a:t>epidemics</a:t>
            </a:r>
            <a:endParaRPr lang="en-GB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62" y="1600200"/>
            <a:ext cx="6456876" cy="4525963"/>
          </a:xfrm>
        </p:spPr>
      </p:pic>
    </p:spTree>
    <p:extLst>
      <p:ext uri="{BB962C8B-B14F-4D97-AF65-F5344CB8AC3E}">
        <p14:creationId xmlns:p14="http://schemas.microsoft.com/office/powerpoint/2010/main" val="411433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/>
              <a:t>F</a:t>
            </a:r>
            <a:r>
              <a:rPr lang="en-GB" sz="2000" dirty="0" smtClean="0"/>
              <a:t>igureS3: </a:t>
            </a:r>
            <a:r>
              <a:rPr lang="en-GB" sz="2000" dirty="0"/>
              <a:t>The </a:t>
            </a:r>
            <a:r>
              <a:rPr lang="en-GB" sz="2000" dirty="0" smtClean="0"/>
              <a:t>neutral</a:t>
            </a:r>
            <a:r>
              <a:rPr lang="en-GB" sz="2000" dirty="0" smtClean="0"/>
              <a:t> effect </a:t>
            </a:r>
            <a:r>
              <a:rPr lang="en-GB" sz="2000" dirty="0"/>
              <a:t>of </a:t>
            </a:r>
            <a:r>
              <a:rPr lang="en-GB" sz="2000" dirty="0" smtClean="0"/>
              <a:t>within-host binding </a:t>
            </a:r>
            <a:r>
              <a:rPr lang="en-GB" sz="2000" dirty="0"/>
              <a:t>a</a:t>
            </a:r>
            <a:r>
              <a:rPr lang="en-GB" sz="2000" dirty="0" smtClean="0"/>
              <a:t>vidity </a:t>
            </a:r>
            <a:r>
              <a:rPr lang="en-GB" sz="2000" dirty="0"/>
              <a:t>a</a:t>
            </a:r>
            <a:r>
              <a:rPr lang="en-GB" sz="2000" dirty="0" smtClean="0"/>
              <a:t>daptation </a:t>
            </a:r>
            <a:r>
              <a:rPr lang="en-GB" sz="2000" dirty="0"/>
              <a:t>on viral phylogeny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89318"/>
            <a:ext cx="8229600" cy="3347726"/>
          </a:xfrm>
        </p:spPr>
      </p:pic>
    </p:spTree>
    <p:extLst>
      <p:ext uri="{BB962C8B-B14F-4D97-AF65-F5344CB8AC3E}">
        <p14:creationId xmlns:p14="http://schemas.microsoft.com/office/powerpoint/2010/main" val="604009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9" name="Rectangle 88"/>
              <p:cNvSpPr/>
              <p:nvPr/>
            </p:nvSpPr>
            <p:spPr>
              <a:xfrm>
                <a:off x="4248983" y="188640"/>
                <a:ext cx="3419361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1050" dirty="0" smtClean="0">
                    <a:latin typeface="+mj-lt"/>
                  </a:rPr>
                  <a:t>Properties of Host and Virus </a:t>
                </a:r>
                <a:endParaRPr lang="en-GB" sz="1050" dirty="0">
                  <a:latin typeface="+mj-lt"/>
                </a:endParaRPr>
              </a:p>
              <a:p>
                <a:r>
                  <a:rPr lang="en-GB" sz="1050" b="0" i="0" dirty="0" smtClean="0">
                    <a:latin typeface="+mj-lt"/>
                  </a:rPr>
                  <a:t>Host m : </a:t>
                </a:r>
                <a:r>
                  <a:rPr lang="en-GB" sz="1050" i="1" dirty="0">
                    <a:latin typeface="+mj-lt"/>
                  </a:rPr>
                  <a:t>K</a:t>
                </a:r>
                <a:r>
                  <a:rPr lang="en-GB" sz="1050" b="0" i="0" dirty="0" smtClean="0">
                    <a:latin typeface="+mj-lt"/>
                  </a:rPr>
                  <a:t>, </a:t>
                </a:r>
                <a:r>
                  <a:rPr lang="en-GB" sz="1050" b="0" i="0" dirty="0" smtClean="0">
                    <a:latin typeface="+mj-lt"/>
                  </a:rPr>
                  <a:t>life course immunity</a:t>
                </a:r>
              </a:p>
              <a:p>
                <a:r>
                  <a:rPr lang="en-GB" sz="1050" dirty="0">
                    <a:latin typeface="+mj-lt"/>
                  </a:rPr>
                  <a:t> </a:t>
                </a:r>
                <a:r>
                  <a:rPr lang="en-GB" sz="1050" dirty="0" smtClean="0">
                    <a:latin typeface="+mj-lt"/>
                  </a:rPr>
                  <a:t>               </a:t>
                </a:r>
                <a:r>
                  <a:rPr lang="en-GB" sz="1050" i="1" dirty="0" smtClean="0">
                    <a:latin typeface="+mj-lt"/>
                  </a:rPr>
                  <a:t>J</a:t>
                </a:r>
                <a:r>
                  <a:rPr lang="en-GB" sz="1050" dirty="0" smtClean="0">
                    <a:latin typeface="+mj-lt"/>
                  </a:rPr>
                  <a:t>,  </a:t>
                </a:r>
                <a:r>
                  <a:rPr lang="en-GB" sz="1050" dirty="0" smtClean="0">
                    <a:latin typeface="+mj-lt"/>
                  </a:rPr>
                  <a:t>pairwise immunity to the challenging strain</a:t>
                </a:r>
              </a:p>
              <a:p>
                <a:r>
                  <a:rPr lang="en-GB" sz="1050" dirty="0">
                    <a:latin typeface="+mj-lt"/>
                  </a:rPr>
                  <a:t> </a:t>
                </a:r>
                <a:r>
                  <a:rPr lang="en-GB" sz="1050" dirty="0" smtClean="0">
                    <a:latin typeface="+mj-lt"/>
                  </a:rPr>
                  <a:t>              h, infection history</a:t>
                </a:r>
              </a:p>
              <a:p>
                <a:endParaRPr lang="en-GB" sz="1050" b="0" i="0" dirty="0">
                  <a:latin typeface="+mj-lt"/>
                </a:endParaRPr>
              </a:p>
              <a:p>
                <a:r>
                  <a:rPr lang="en-GB" sz="1050" dirty="0" smtClean="0"/>
                  <a:t>Virus i: </a:t>
                </a:r>
                <a14:m>
                  <m:oMath xmlns:m="http://schemas.openxmlformats.org/officeDocument/2006/math">
                    <m:r>
                      <a:rPr lang="en-GB" sz="1050" b="0" i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l-GR" sz="105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δ</m:t>
                    </m:r>
                  </m:oMath>
                </a14:m>
                <a:r>
                  <a:rPr lang="en-GB" sz="1050" b="0" i="0" dirty="0" smtClean="0">
                    <a:latin typeface="+mj-lt"/>
                  </a:rPr>
                  <a:t>, antigenic change</a:t>
                </a:r>
              </a:p>
              <a:p>
                <a:r>
                  <a:rPr lang="en-GB" sz="1050" dirty="0">
                    <a:solidFill>
                      <a:prstClr val="black"/>
                    </a:solidFill>
                    <a:latin typeface="+mj-lt"/>
                    <a:ea typeface="Cambria Math"/>
                  </a:rPr>
                  <a:t> </a:t>
                </a:r>
                <a:r>
                  <a:rPr lang="en-GB" sz="1050" dirty="0" smtClean="0">
                    <a:solidFill>
                      <a:prstClr val="black"/>
                    </a:solidFill>
                    <a:latin typeface="+mj-lt"/>
                    <a:ea typeface="Cambria Math"/>
                  </a:rPr>
                  <a:t>              </a:t>
                </a:r>
                <a:r>
                  <a:rPr lang="en-GB" sz="1050" dirty="0" smtClean="0">
                    <a:solidFill>
                      <a:prstClr val="black"/>
                    </a:solidFill>
                    <a:latin typeface="+mj-lt"/>
                    <a:ea typeface="Cambria Math"/>
                  </a:rPr>
                  <a:t>V</a:t>
                </a:r>
                <a14:m>
                  <m:oMath xmlns:m="http://schemas.openxmlformats.org/officeDocument/2006/math">
                    <m:r>
                      <a:rPr lang="en-GB" sz="1050" b="0" i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GB" sz="1050" b="0" i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binding</m:t>
                    </m:r>
                    <m:r>
                      <a:rPr lang="en-GB" sz="1050" b="0" i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GB" sz="1050" b="0" i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avidity</m:t>
                    </m:r>
                  </m:oMath>
                </a14:m>
                <a:endParaRPr lang="en-GB" sz="1050" b="0" dirty="0" smtClean="0">
                  <a:latin typeface="+mj-lt"/>
                </a:endParaRPr>
              </a:p>
              <a:p>
                <a:endParaRPr lang="en-GB" sz="1050" b="0" i="0" dirty="0" smtClean="0">
                  <a:latin typeface="+mj-lt"/>
                </a:endParaRPr>
              </a:p>
            </p:txBody>
          </p:sp>
        </mc:Choice>
        <mc:Fallback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983" y="188640"/>
                <a:ext cx="3419361" cy="138499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Oval 57"/>
              <p:cNvSpPr/>
              <p:nvPr/>
            </p:nvSpPr>
            <p:spPr>
              <a:xfrm>
                <a:off x="3121162" y="404664"/>
                <a:ext cx="787124" cy="803934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smtClean="0">
                    <a:solidFill>
                      <a:schemeClr val="tx1"/>
                    </a:solidFill>
                  </a:rPr>
                  <a:t>I</a:t>
                </a:r>
                <a:r>
                  <a:rPr lang="en-GB" sz="1600" baseline="-25000" dirty="0" err="1" smtClean="0">
                    <a:solidFill>
                      <a:schemeClr val="tx1"/>
                    </a:solidFill>
                  </a:rPr>
                  <a:t>src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2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𝐽</m:t>
                        </m:r>
                        <m:r>
                          <a:rPr lang="en-GB" sz="12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𝑉</m:t>
                        </m:r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05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δ</m:t>
                        </m:r>
                      </m:e>
                    </m:d>
                  </m:oMath>
                </a14:m>
                <a:endParaRPr lang="en-GB" sz="1200" baseline="300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8" name="Oval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62" y="404664"/>
                <a:ext cx="787124" cy="803934"/>
              </a:xfrm>
              <a:prstGeom prst="ellipse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58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Elbow Connector 78"/>
          <p:cNvCxnSpPr>
            <a:stCxn id="5" idx="0"/>
          </p:cNvCxnSpPr>
          <p:nvPr/>
        </p:nvCxnSpPr>
        <p:spPr>
          <a:xfrm rot="5400000" flipH="1" flipV="1">
            <a:off x="4026995" y="3330393"/>
            <a:ext cx="576064" cy="1240360"/>
          </a:xfrm>
          <a:prstGeom prst="bentConnector2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/>
          <p:cNvCxnSpPr/>
          <p:nvPr/>
        </p:nvCxnSpPr>
        <p:spPr>
          <a:xfrm>
            <a:off x="1534615" y="5811956"/>
            <a:ext cx="30550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>
            <a:endCxn id="7" idx="4"/>
          </p:cNvCxnSpPr>
          <p:nvPr/>
        </p:nvCxnSpPr>
        <p:spPr>
          <a:xfrm flipV="1">
            <a:off x="2290199" y="5102685"/>
            <a:ext cx="0" cy="70927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513361" y="5030693"/>
            <a:ext cx="1475373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622847" y="4238605"/>
            <a:ext cx="144000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Elbow Connector 5"/>
          <p:cNvCxnSpPr>
            <a:stCxn id="5" idx="2"/>
            <a:endCxn id="7" idx="0"/>
          </p:cNvCxnSpPr>
          <p:nvPr/>
        </p:nvCxnSpPr>
        <p:spPr>
          <a:xfrm rot="10800000" flipV="1">
            <a:off x="2290199" y="4310613"/>
            <a:ext cx="1332648" cy="648072"/>
          </a:xfrm>
          <a:prstGeom prst="bentConnector2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218199" y="4958685"/>
            <a:ext cx="144000" cy="14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158592" y="4149080"/>
                <a:ext cx="14939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400" smtClean="0">
                        <a:latin typeface="Cambria Math"/>
                      </a:rPr>
                      <m:t>V</m:t>
                    </m:r>
                    <m:r>
                      <a:rPr lang="en-GB" sz="1400" i="1" baseline="-25000">
                        <a:latin typeface="Cambria Math"/>
                      </a:rPr>
                      <m:t>𝑗</m:t>
                    </m:r>
                    <m:r>
                      <a:rPr lang="en-GB" sz="1400" i="1">
                        <a:latin typeface="Cambria Math"/>
                      </a:rPr>
                      <m:t>:{ </m:t>
                    </m:r>
                    <m:r>
                      <m:rPr>
                        <m:sty m:val="p"/>
                      </m:rPr>
                      <a:rPr lang="el-GR" sz="1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δ</m:t>
                    </m:r>
                    <m:r>
                      <a:rPr lang="en-GB" sz="1400" i="1" baseline="-2500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𝑗</m:t>
                    </m:r>
                    <m:d>
                      <m:dPr>
                        <m:ctrlPr>
                          <a:rPr lang="en-GB" sz="1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GB" sz="1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1400" dirty="0"/>
                  <a:t>, </a:t>
                </a:r>
                <a14:m>
                  <m:oMath xmlns:m="http://schemas.openxmlformats.org/officeDocument/2006/math">
                    <m:r>
                      <a:rPr lang="en-GB" sz="1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𝑣</m:t>
                    </m:r>
                    <m:r>
                      <a:rPr lang="en-GB" sz="1400" i="1" baseline="-2500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𝑗</m:t>
                    </m:r>
                    <m:d>
                      <m:dPr>
                        <m:ctrlPr>
                          <a:rPr lang="en-GB" sz="1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GB" sz="1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GB" sz="1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}</m:t>
                    </m:r>
                    <m:r>
                      <a:rPr lang="en-GB" sz="140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en-GB" sz="1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592" y="4149080"/>
                <a:ext cx="1493999" cy="307777"/>
              </a:xfrm>
              <a:prstGeom prst="rect">
                <a:avLst/>
              </a:prstGeom>
              <a:blipFill rotWithShape="1">
                <a:blip r:embed="rId4"/>
                <a:stretch>
                  <a:fillRect t="-2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148974" y="4869160"/>
                <a:ext cx="14473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400">
                        <a:latin typeface="Cambria Math"/>
                      </a:rPr>
                      <m:t>V</m:t>
                    </m:r>
                    <m:r>
                      <a:rPr lang="en-GB" sz="1400" b="0" i="1" baseline="-25000" smtClean="0">
                        <a:latin typeface="Cambria Math"/>
                      </a:rPr>
                      <m:t>𝑖</m:t>
                    </m:r>
                    <m:r>
                      <a:rPr lang="en-GB" sz="1400" i="1">
                        <a:latin typeface="Cambria Math"/>
                      </a:rPr>
                      <m:t>:{ </m:t>
                    </m:r>
                    <m:r>
                      <m:rPr>
                        <m:sty m:val="p"/>
                      </m:rPr>
                      <a:rPr lang="el-GR" sz="1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δ</m:t>
                    </m:r>
                    <m:r>
                      <a:rPr lang="en-GB" sz="1400" b="0" i="1" baseline="-2500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𝑖</m:t>
                    </m:r>
                    <m:d>
                      <m:dPr>
                        <m:ctrlPr>
                          <a:rPr lang="en-GB" sz="1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GB" sz="1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1400" dirty="0"/>
                  <a:t>, </a:t>
                </a:r>
                <a14:m>
                  <m:oMath xmlns:m="http://schemas.openxmlformats.org/officeDocument/2006/math">
                    <m:r>
                      <a:rPr lang="en-GB" sz="1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𝑣</m:t>
                    </m:r>
                    <m:r>
                      <a:rPr lang="en-GB" sz="1400" b="0" i="1" baseline="-2500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𝑖</m:t>
                    </m:r>
                    <m:d>
                      <m:dPr>
                        <m:ctrlPr>
                          <a:rPr lang="en-GB" sz="1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GB" sz="1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GB" sz="1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}</m:t>
                    </m:r>
                    <m:r>
                      <a:rPr lang="en-GB" sz="140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en-GB" sz="1400" dirty="0"/>
              </a:p>
              <a:p>
                <a:endParaRPr lang="en-GB" sz="1400" i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974" y="4869160"/>
                <a:ext cx="1447384" cy="523220"/>
              </a:xfrm>
              <a:prstGeom prst="rect">
                <a:avLst/>
              </a:prstGeom>
              <a:blipFill rotWithShape="1">
                <a:blip r:embed="rId5"/>
                <a:stretch>
                  <a:fillRect t="-11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2988734" y="4946400"/>
            <a:ext cx="0" cy="202344"/>
          </a:xfrm>
          <a:prstGeom prst="line">
            <a:avLst/>
          </a:prstGeom>
          <a:ln w="1524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5" idx="4"/>
          </p:cNvCxnSpPr>
          <p:nvPr/>
        </p:nvCxnSpPr>
        <p:spPr>
          <a:xfrm flipH="1" flipV="1">
            <a:off x="3694847" y="4382621"/>
            <a:ext cx="12238" cy="14293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/>
              <p:cNvSpPr/>
              <p:nvPr/>
            </p:nvSpPr>
            <p:spPr>
              <a:xfrm>
                <a:off x="1604030" y="5085184"/>
                <a:ext cx="5890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en-GB" sz="1400" b="0" i="1" baseline="-2500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en-GB" sz="14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GB" sz="14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GB" sz="14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030" y="5085184"/>
                <a:ext cx="589072" cy="307777"/>
              </a:xfrm>
              <a:prstGeom prst="rect">
                <a:avLst/>
              </a:prstGeom>
              <a:blipFill rotWithShape="1"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2231600" y="4653136"/>
                <a:ext cx="117750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en-GB" sz="1400" b="0" i="1" baseline="-2500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en-GB" sz="1400" b="0" i="1" baseline="3000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𝑖𝑛𝑖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𝑣𝑖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GB" sz="1400" i="1" baseline="-2500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sz="1400" i="1" dirty="0">
                  <a:solidFill>
                    <a:prstClr val="black"/>
                  </a:solidFill>
                  <a:latin typeface="Cambria Math"/>
                  <a:ea typeface="Cambria Math"/>
                </a:endParaRPr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00" y="4653136"/>
                <a:ext cx="1177502" cy="307777"/>
              </a:xfrm>
              <a:prstGeom prst="rect">
                <a:avLst/>
              </a:prstGeom>
              <a:blipFill rotWithShape="1"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137753" y="5894789"/>
                <a:ext cx="279244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50" b="0" dirty="0" smtClean="0">
                    <a:solidFill>
                      <a:prstClr val="black"/>
                    </a:solidFill>
                    <a:ea typeface="Cambria Math"/>
                  </a:rPr>
                  <a:t>t</a:t>
                </a:r>
                <a14:m>
                  <m:oMath xmlns:m="http://schemas.openxmlformats.org/officeDocument/2006/math">
                    <m:r>
                      <a:rPr lang="en-GB" sz="1050" b="0" i="1" baseline="-2500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endParaRPr lang="en-GB" sz="1050" baseline="-25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53" y="5894789"/>
                <a:ext cx="279244" cy="253916"/>
              </a:xfrm>
              <a:prstGeom prst="rect">
                <a:avLst/>
              </a:prstGeom>
              <a:blipFill rotWithShape="1"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2885907" y="5894789"/>
                <a:ext cx="279244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50" b="0" dirty="0" smtClean="0">
                    <a:solidFill>
                      <a:prstClr val="black"/>
                    </a:solidFill>
                    <a:ea typeface="Cambria Math"/>
                  </a:rPr>
                  <a:t>t</a:t>
                </a:r>
                <a14:m>
                  <m:oMath xmlns:m="http://schemas.openxmlformats.org/officeDocument/2006/math">
                    <m:r>
                      <a:rPr lang="en-GB" sz="1050" b="0" i="1" baseline="-2500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2</m:t>
                    </m:r>
                  </m:oMath>
                </a14:m>
                <a:endParaRPr lang="en-GB" sz="1050" baseline="-250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907" y="5894789"/>
                <a:ext cx="279244" cy="253916"/>
              </a:xfrm>
              <a:prstGeom prst="rect">
                <a:avLst/>
              </a:prstGeom>
              <a:blipFill rotWithShape="1"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3605987" y="5894789"/>
                <a:ext cx="279244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50" b="0" dirty="0" smtClean="0">
                    <a:solidFill>
                      <a:prstClr val="black"/>
                    </a:solidFill>
                    <a:ea typeface="Cambria Math"/>
                  </a:rPr>
                  <a:t>t</a:t>
                </a:r>
                <a14:m>
                  <m:oMath xmlns:m="http://schemas.openxmlformats.org/officeDocument/2006/math">
                    <m:r>
                      <a:rPr lang="en-GB" sz="1050" b="0" i="1" baseline="-2500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3</m:t>
                    </m:r>
                  </m:oMath>
                </a14:m>
                <a:endParaRPr lang="en-GB" sz="1050" baseline="-250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987" y="5894789"/>
                <a:ext cx="279244" cy="253916"/>
              </a:xfrm>
              <a:prstGeom prst="rect">
                <a:avLst/>
              </a:prstGeom>
              <a:blipFill rotWithShape="1">
                <a:blip r:embed="rId10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445747" y="5894789"/>
                <a:ext cx="279244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50" b="0" dirty="0" smtClean="0">
                    <a:solidFill>
                      <a:prstClr val="black"/>
                    </a:solidFill>
                    <a:ea typeface="Cambria Math"/>
                  </a:rPr>
                  <a:t>t</a:t>
                </a:r>
                <a14:m>
                  <m:oMath xmlns:m="http://schemas.openxmlformats.org/officeDocument/2006/math">
                    <m:r>
                      <a:rPr lang="en-GB" sz="1050" b="0" i="1" baseline="-2500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GB" sz="1050" baseline="-250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747" y="5894789"/>
                <a:ext cx="279244" cy="253916"/>
              </a:xfrm>
              <a:prstGeom prst="rect">
                <a:avLst/>
              </a:prstGeom>
              <a:blipFill rotWithShape="1">
                <a:blip r:embed="rId11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7792400" y="6168620"/>
                <a:ext cx="137896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en-GB" sz="1200" b="0" i="1" baseline="-2500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GB" sz="12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GB" sz="12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𝑟</m:t>
                      </m:r>
                      <m:r>
                        <a:rPr lang="en-GB" sz="1200" b="0" i="1" baseline="-2500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GB" sz="12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sz="12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h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en-GB" sz="12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en-GB" sz="1200" i="1" baseline="-2500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d>
                        <m:dPr>
                          <m:ctrlPr>
                            <a:rPr lang="en-GB" sz="1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sz="1200" dirty="0" smtClean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400" y="6168620"/>
                <a:ext cx="1378967" cy="276999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Oval 45"/>
              <p:cNvSpPr/>
              <p:nvPr/>
            </p:nvSpPr>
            <p:spPr>
              <a:xfrm>
                <a:off x="3121546" y="1626577"/>
                <a:ext cx="787124" cy="803934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 smtClean="0">
                    <a:solidFill>
                      <a:schemeClr val="tx1"/>
                    </a:solidFill>
                  </a:rPr>
                  <a:t>I</a:t>
                </a:r>
                <a:r>
                  <a:rPr lang="en-GB" sz="14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GB" sz="1400" baseline="-25000" dirty="0" smtClean="0">
                    <a:solidFill>
                      <a:schemeClr val="tx1"/>
                    </a:solidFill>
                  </a:rPr>
                  <a:t>ar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2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𝐽</m:t>
                        </m:r>
                        <m:r>
                          <a:rPr lang="en-GB" sz="12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𝑉</m:t>
                        </m:r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05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δ</m:t>
                        </m:r>
                      </m:e>
                    </m:d>
                  </m:oMath>
                </a14:m>
                <a:endParaRPr lang="en-GB" sz="1200" baseline="3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6" name="Oval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546" y="1626577"/>
                <a:ext cx="787124" cy="803934"/>
              </a:xfrm>
              <a:prstGeom prst="ellipse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 w="158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/>
              <p:cNvSpPr/>
              <p:nvPr/>
            </p:nvSpPr>
            <p:spPr>
              <a:xfrm>
                <a:off x="1403648" y="1626577"/>
                <a:ext cx="787124" cy="803934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smtClean="0">
                    <a:solidFill>
                      <a:schemeClr val="tx1"/>
                    </a:solidFill>
                  </a:rPr>
                  <a:t>S</a:t>
                </a:r>
                <a:r>
                  <a:rPr lang="en-GB" sz="1600" baseline="-25000" dirty="0" smtClean="0">
                    <a:solidFill>
                      <a:schemeClr val="tx1"/>
                    </a:solidFill>
                  </a:rPr>
                  <a:t>tar</a:t>
                </a:r>
                <a:endParaRPr lang="en-GB" sz="1200" i="1" baseline="-25000" dirty="0" smtClean="0">
                  <a:solidFill>
                    <a:prstClr val="black"/>
                  </a:solidFill>
                  <a:latin typeface="Cambria Math"/>
                  <a:ea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GB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Oval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626577"/>
                <a:ext cx="787124" cy="803934"/>
              </a:xfrm>
              <a:prstGeom prst="ellipse">
                <a:avLst/>
              </a:prstGeom>
              <a:blipFill rotWithShape="1">
                <a:blip r:embed="rId14"/>
                <a:stretch>
                  <a:fillRect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/>
              <p:cNvSpPr/>
              <p:nvPr/>
            </p:nvSpPr>
            <p:spPr>
              <a:xfrm>
                <a:off x="4822412" y="1626577"/>
                <a:ext cx="787124" cy="803934"/>
              </a:xfrm>
              <a:prstGeom prst="ellipse">
                <a:avLst/>
              </a:prstGeom>
              <a:solidFill>
                <a:srgbClr val="FF0000">
                  <a:alpha val="70000"/>
                </a:srgb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en-GB" sz="1400" baseline="-25000" dirty="0" err="1" smtClean="0">
                    <a:solidFill>
                      <a:schemeClr val="tx1"/>
                    </a:solidFill>
                  </a:rPr>
                  <a:t>tar</a:t>
                </a:r>
                <a:endParaRPr lang="en-GB" sz="1400" baseline="-2500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GB" sz="12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Oval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412" y="1626577"/>
                <a:ext cx="787124" cy="803934"/>
              </a:xfrm>
              <a:prstGeom prst="ellipse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>
            <a:stCxn id="47" idx="6"/>
            <a:endCxn id="46" idx="2"/>
          </p:cNvCxnSpPr>
          <p:nvPr/>
        </p:nvCxnSpPr>
        <p:spPr>
          <a:xfrm>
            <a:off x="2190772" y="2028545"/>
            <a:ext cx="930774" cy="0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6" idx="6"/>
            <a:endCxn id="48" idx="2"/>
          </p:cNvCxnSpPr>
          <p:nvPr/>
        </p:nvCxnSpPr>
        <p:spPr>
          <a:xfrm>
            <a:off x="3908670" y="2028545"/>
            <a:ext cx="913743" cy="0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032562" y="2584692"/>
            <a:ext cx="767480" cy="136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Elbow Connector 51"/>
          <p:cNvCxnSpPr>
            <a:stCxn id="48" idx="4"/>
            <a:endCxn id="47" idx="4"/>
          </p:cNvCxnSpPr>
          <p:nvPr/>
        </p:nvCxnSpPr>
        <p:spPr>
          <a:xfrm rot="5400000">
            <a:off x="3506686" y="721129"/>
            <a:ext cx="10262" cy="3418764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187827" y="1764300"/>
            <a:ext cx="339003" cy="21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100" dirty="0" smtClean="0">
                <a:latin typeface="Times New Roman"/>
                <a:cs typeface="Times New Roman"/>
              </a:rPr>
              <a:t>γ</a:t>
            </a:r>
            <a:endParaRPr lang="en-GB" sz="1100" dirty="0"/>
          </a:p>
        </p:txBody>
      </p:sp>
      <p:cxnSp>
        <p:nvCxnSpPr>
          <p:cNvPr id="54" name="Straight Arrow Connector 53"/>
          <p:cNvCxnSpPr>
            <a:endCxn id="47" idx="6"/>
          </p:cNvCxnSpPr>
          <p:nvPr/>
        </p:nvCxnSpPr>
        <p:spPr>
          <a:xfrm flipH="1">
            <a:off x="2190772" y="1090865"/>
            <a:ext cx="1046046" cy="937679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951055" y="2383000"/>
                <a:ext cx="710674" cy="223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/>
                          <a:ea typeface="Cambria Math"/>
                        </a:rPr>
                        <m:t>𝑤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055" y="2383000"/>
                <a:ext cx="710674" cy="22383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864204" y="2616616"/>
                <a:ext cx="1427875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100" b="0" i="1" smtClean="0">
                        <a:latin typeface="Cambria Math"/>
                      </a:rPr>
                      <m:t>(</m:t>
                    </m:r>
                    <m:r>
                      <a:rPr lang="en-GB" sz="1100" b="0" i="1" smtClean="0">
                        <a:latin typeface="Cambria Math"/>
                      </a:rPr>
                      <m:t>𝐾</m:t>
                    </m:r>
                    <m:r>
                      <a:rPr lang="en-GB" sz="1100" b="0" i="1" smtClean="0">
                        <a:latin typeface="Cambria Math"/>
                      </a:rPr>
                      <m:t>′=</m:t>
                    </m:r>
                    <m:r>
                      <a:rPr lang="en-GB" sz="1100" b="0" i="1" smtClean="0">
                        <a:latin typeface="Cambria Math"/>
                      </a:rPr>
                      <m:t>𝐾</m:t>
                    </m:r>
                    <m:r>
                      <a:rPr lang="en-GB" sz="1100" b="0" i="1" smtClean="0">
                        <a:latin typeface="Cambria Math"/>
                      </a:rPr>
                      <m:t>+</m:t>
                    </m:r>
                    <m:r>
                      <a:rPr lang="en-GB" sz="1100" b="0" i="1" smtClean="0">
                        <a:latin typeface="Cambria Math"/>
                      </a:rPr>
                      <m:t>𝑔</m:t>
                    </m:r>
                  </m:oMath>
                </a14:m>
                <a:r>
                  <a:rPr lang="en-GB" sz="1100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GB" sz="11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GB" sz="11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sz="1100" b="0" i="1" smtClean="0"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en-GB" sz="11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GB" sz="11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sz="11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sz="1100" b="0" i="1" smtClean="0">
                            <a:latin typeface="Cambria Math"/>
                          </a:rPr>
                          <m:t>𝐾</m:t>
                        </m:r>
                      </m:e>
                      <m:sup>
                        <m:r>
                          <a:rPr lang="en-GB" sz="11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GB" sz="1100" b="0" i="1" smtClean="0">
                        <a:latin typeface="Cambria Math"/>
                      </a:rPr>
                      <m:t>−</m:t>
                    </m:r>
                  </m:oMath>
                </a14:m>
                <a:r>
                  <a:rPr lang="el-GR" sz="1100" dirty="0">
                    <a:solidFill>
                      <a:prstClr val="black"/>
                    </a:solidFill>
                    <a:ea typeface="Cambria Math"/>
                  </a:rPr>
                  <a:t> </a:t>
                </a:r>
                <a:r>
                  <a:rPr lang="en-GB" sz="1100" dirty="0" smtClean="0">
                    <a:solidFill>
                      <a:prstClr val="black"/>
                    </a:solidFill>
                    <a:ea typeface="Cambria Math"/>
                  </a:rPr>
                  <a:t>min(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1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δ</m:t>
                    </m:r>
                    <m:r>
                      <a:rPr lang="en-GB" sz="1100" b="0" i="1" baseline="-2500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𝑖h</m:t>
                    </m:r>
                  </m:oMath>
                </a14:m>
                <a:r>
                  <a:rPr lang="en-GB" sz="1100" dirty="0" smtClean="0"/>
                  <a:t>))</a:t>
                </a:r>
                <a:endParaRPr lang="en-GB" sz="1100" dirty="0"/>
              </a:p>
              <a:p>
                <a:endParaRPr lang="en-GB" sz="11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204" y="2616616"/>
                <a:ext cx="1427875" cy="600164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1835696" y="1207217"/>
                <a:ext cx="10707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  <a:ea typeface="Cambria Math"/>
                        </a:rPr>
                        <m:t>𝜌</m:t>
                      </m:r>
                      <m:d>
                        <m:dPr>
                          <m:ctrlPr>
                            <a:rPr lang="en-GB" sz="1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en-GB" sz="1400" b="0" i="1" baseline="-25000" smtClean="0">
                              <a:latin typeface="Cambria Math"/>
                              <a:ea typeface="Cambria Math"/>
                            </a:rPr>
                            <m:t>𝑚𝑖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𝑣𝑖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1207217"/>
                <a:ext cx="1070797" cy="307777"/>
              </a:xfrm>
              <a:prstGeom prst="rect">
                <a:avLst/>
              </a:prstGeom>
              <a:blipFill rotWithShape="1">
                <a:blip r:embed="rId1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/>
          <p:cNvCxnSpPr/>
          <p:nvPr/>
        </p:nvCxnSpPr>
        <p:spPr>
          <a:xfrm flipH="1">
            <a:off x="2172142" y="2278581"/>
            <a:ext cx="1046046" cy="937679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" idx="6"/>
          </p:cNvCxnSpPr>
          <p:nvPr/>
        </p:nvCxnSpPr>
        <p:spPr>
          <a:xfrm>
            <a:off x="3766847" y="4310613"/>
            <a:ext cx="590039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356886" y="4221088"/>
            <a:ext cx="0" cy="202344"/>
          </a:xfrm>
          <a:prstGeom prst="line">
            <a:avLst/>
          </a:prstGeom>
          <a:ln w="1524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4340334" y="5877272"/>
                <a:ext cx="279244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50" b="0" dirty="0" smtClean="0">
                    <a:solidFill>
                      <a:prstClr val="black"/>
                    </a:solidFill>
                    <a:ea typeface="Cambria Math"/>
                  </a:rPr>
                  <a:t>t</a:t>
                </a:r>
                <a14:m>
                  <m:oMath xmlns:m="http://schemas.openxmlformats.org/officeDocument/2006/math">
                    <m:r>
                      <a:rPr lang="en-GB" sz="1050" b="0" i="0" baseline="-2500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4</m:t>
                    </m:r>
                  </m:oMath>
                </a14:m>
                <a:endParaRPr lang="en-GB" sz="1050" baseline="-250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334" y="5877272"/>
                <a:ext cx="279244" cy="253916"/>
              </a:xfrm>
              <a:prstGeom prst="rect">
                <a:avLst/>
              </a:prstGeom>
              <a:blipFill rotWithShape="1">
                <a:blip r:embed="rId1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7819211" y="6395677"/>
                <a:ext cx="110876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GB" sz="12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𝑣</m:t>
                    </m:r>
                    <m:r>
                      <a:rPr lang="en-GB" sz="1200" i="1" baseline="-2500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2</m:t>
                    </m:r>
                    <m:d>
                      <m:dPr>
                        <m:ctrlPr>
                          <a:rPr lang="en-GB" sz="12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GB" sz="12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1200" dirty="0">
                    <a:solidFill>
                      <a:prstClr val="black"/>
                    </a:solidFill>
                  </a:rPr>
                  <a:t>= g</a:t>
                </a:r>
                <a:r>
                  <a:rPr lang="en-GB" sz="1200" baseline="-25000" dirty="0">
                    <a:solidFill>
                      <a:prstClr val="black"/>
                    </a:solidFill>
                  </a:rPr>
                  <a:t>c</a:t>
                </a:r>
                <a:r>
                  <a:rPr lang="en-GB" sz="1200" dirty="0">
                    <a:solidFill>
                      <a:prstClr val="black"/>
                    </a:solidFill>
                  </a:rPr>
                  <a:t>R</a:t>
                </a:r>
                <a:r>
                  <a:rPr lang="en-GB" sz="1200" baseline="-25000" dirty="0">
                    <a:solidFill>
                      <a:prstClr val="black"/>
                    </a:solidFill>
                  </a:rPr>
                  <a:t>in</a:t>
                </a:r>
                <a:r>
                  <a:rPr lang="en-GB" sz="1200" baseline="30000" dirty="0">
                    <a:solidFill>
                      <a:prstClr val="black"/>
                    </a:solidFill>
                  </a:rPr>
                  <a:t>’</a:t>
                </a:r>
                <a:r>
                  <a:rPr lang="el-GR" sz="1200" dirty="0">
                    <a:solidFill>
                      <a:prstClr val="black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Δ</m:t>
                    </m:r>
                  </m:oMath>
                </a14:m>
                <a:r>
                  <a:rPr lang="en-GB" sz="1200" dirty="0">
                    <a:solidFill>
                      <a:prstClr val="black"/>
                    </a:solidFill>
                  </a:rPr>
                  <a:t>t</a:t>
                </a:r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211" y="6395677"/>
                <a:ext cx="1108765" cy="276999"/>
              </a:xfrm>
              <a:prstGeom prst="rect">
                <a:avLst/>
              </a:prstGeom>
              <a:blipFill rotWithShape="1">
                <a:blip r:embed="rId2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7308304" y="6261409"/>
                <a:ext cx="359393" cy="2727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200" b="0" i="0" smtClean="0">
                          <a:latin typeface="Cambria Math"/>
                        </a:rPr>
                        <m:t>V</m:t>
                      </m:r>
                      <m:r>
                        <a:rPr lang="en-GB" sz="1200" b="0" i="1" baseline="-25000" smtClean="0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GB" sz="1200" baseline="-250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6261409"/>
                <a:ext cx="359393" cy="272767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Double Brace 86"/>
          <p:cNvSpPr/>
          <p:nvPr/>
        </p:nvSpPr>
        <p:spPr>
          <a:xfrm>
            <a:off x="7743255" y="6168620"/>
            <a:ext cx="1400745" cy="504056"/>
          </a:xfrm>
          <a:prstGeom prst="bracePair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/>
              <p:cNvSpPr/>
              <p:nvPr/>
            </p:nvSpPr>
            <p:spPr>
              <a:xfrm>
                <a:off x="3707904" y="4417367"/>
                <a:ext cx="144016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en-GB" sz="1400" b="0" i="1" baseline="-2500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en-GB" sz="1400" i="1" baseline="3000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𝑓𝑖𝑛𝑎𝑙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𝑣𝑗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GB" sz="1400" b="0" i="1" baseline="-2500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4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4417367"/>
                <a:ext cx="1440160" cy="307777"/>
              </a:xfrm>
              <a:prstGeom prst="rect">
                <a:avLst/>
              </a:prstGeom>
              <a:blipFill rotWithShape="1"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itle 1"/>
          <p:cNvSpPr txBox="1">
            <a:spLocks/>
          </p:cNvSpPr>
          <p:nvPr/>
        </p:nvSpPr>
        <p:spPr>
          <a:xfrm>
            <a:off x="35496" y="44624"/>
            <a:ext cx="2256595" cy="148966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dirty="0"/>
              <a:t>F</a:t>
            </a:r>
            <a:r>
              <a:rPr lang="en-GB" sz="2000" dirty="0" smtClean="0"/>
              <a:t>igureS4: </a:t>
            </a:r>
            <a:r>
              <a:rPr lang="en-GB" sz="2000" dirty="0"/>
              <a:t>Schema of the disease transmission in the individual-based model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99570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42" y="2099194"/>
            <a:ext cx="5944115" cy="26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64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06" y="1843902"/>
            <a:ext cx="7003387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04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z="2000" dirty="0"/>
              <a:t>T</a:t>
            </a:r>
            <a:r>
              <a:rPr lang="en-GB" sz="2000" dirty="0" smtClean="0"/>
              <a:t>ableS3.  </a:t>
            </a:r>
            <a:r>
              <a:rPr lang="en-GB" sz="2000" dirty="0" smtClean="0"/>
              <a:t>validate_netcharge.csv</a:t>
            </a:r>
            <a:endParaRPr lang="en-GB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1" y="2807720"/>
            <a:ext cx="7803557" cy="2110923"/>
          </a:xfrm>
        </p:spPr>
      </p:pic>
    </p:spTree>
    <p:extLst>
      <p:ext uri="{BB962C8B-B14F-4D97-AF65-F5344CB8AC3E}">
        <p14:creationId xmlns:p14="http://schemas.microsoft.com/office/powerpoint/2010/main" val="3531791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figure1: </a:t>
            </a:r>
            <a:r>
              <a:rPr lang="en-GB" sz="2000" dirty="0"/>
              <a:t>The binding avidity changes of single amino acid mutations by net charge</a:t>
            </a:r>
            <a:endParaRPr lang="en-GB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22" y="1600200"/>
            <a:ext cx="6574556" cy="4525963"/>
          </a:xfrm>
        </p:spPr>
      </p:pic>
    </p:spTree>
    <p:extLst>
      <p:ext uri="{BB962C8B-B14F-4D97-AF65-F5344CB8AC3E}">
        <p14:creationId xmlns:p14="http://schemas.microsoft.com/office/powerpoint/2010/main" val="4028484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figure2: </a:t>
            </a:r>
            <a:r>
              <a:rPr lang="en-GB" sz="2000" dirty="0"/>
              <a:t>Net charge distribution by age </a:t>
            </a:r>
            <a:r>
              <a:rPr lang="en-GB" sz="2000" dirty="0" smtClean="0"/>
              <a:t>group.</a:t>
            </a:r>
            <a:endParaRPr lang="en-GB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365104"/>
            <a:ext cx="72771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43608" y="6237312"/>
            <a:ext cx="332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AJ Kucharski </a:t>
            </a:r>
            <a:r>
              <a:rPr lang="en-GB" dirty="0" smtClean="0"/>
              <a:t> </a:t>
            </a:r>
            <a:r>
              <a:rPr lang="en-GB" dirty="0"/>
              <a:t>‎2012 </a:t>
            </a:r>
            <a:r>
              <a:rPr lang="en-GB" dirty="0" err="1" smtClean="0"/>
              <a:t>Plos</a:t>
            </a:r>
            <a:r>
              <a:rPr lang="en-GB" dirty="0" smtClean="0"/>
              <a:t> </a:t>
            </a:r>
            <a:r>
              <a:rPr lang="en-GB" dirty="0" err="1" smtClean="0"/>
              <a:t>CompBio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238" y="1556792"/>
            <a:ext cx="3974842" cy="2736304"/>
          </a:xfrm>
        </p:spPr>
      </p:pic>
    </p:spTree>
    <p:extLst>
      <p:ext uri="{BB962C8B-B14F-4D97-AF65-F5344CB8AC3E}">
        <p14:creationId xmlns:p14="http://schemas.microsoft.com/office/powerpoint/2010/main" val="30694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figure3: </a:t>
            </a:r>
            <a:r>
              <a:rPr lang="en-GB" sz="2000" dirty="0"/>
              <a:t>Within host </a:t>
            </a:r>
            <a:r>
              <a:rPr lang="en-GB" sz="2000" dirty="0" smtClean="0"/>
              <a:t>reproductive number </a:t>
            </a:r>
            <a:br>
              <a:rPr lang="en-GB" sz="2000" dirty="0" smtClean="0"/>
            </a:br>
            <a:r>
              <a:rPr lang="en-GB" sz="2000" dirty="0" smtClean="0"/>
              <a:t>and </a:t>
            </a:r>
            <a:r>
              <a:rPr lang="en-GB" sz="2000" dirty="0"/>
              <a:t>the probability of infection.</a:t>
            </a:r>
            <a:endParaRPr lang="en-GB" sz="2000" dirty="0"/>
          </a:p>
        </p:txBody>
      </p:sp>
      <p:pic>
        <p:nvPicPr>
          <p:cNvPr id="5" name="Picture 4" descr="E:\Documents\Github\BindingAnal\doc\manu\fig\FigS1_fitness_R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-27384"/>
            <a:ext cx="3240008" cy="24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E:\Documents\Github\BindingAnal\doc\manu\fig\FigS2A_fitness_binding_V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88792"/>
            <a:ext cx="3240008" cy="24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464" y="4391992"/>
            <a:ext cx="3240008" cy="243000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41480" y="6021288"/>
                <a:ext cx="995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>
                    <a:ea typeface="Cambria Math"/>
                  </a:rPr>
                  <a:t>blue: low k</a:t>
                </a:r>
              </a:p>
              <a:p>
                <a:r>
                  <a:rPr lang="en-GB" sz="1400" dirty="0" smtClean="0">
                    <a:ea typeface="Cambria Math"/>
                  </a:rPr>
                  <a:t>red: high k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en-GB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480" y="6021288"/>
                <a:ext cx="995016" cy="523220"/>
              </a:xfrm>
              <a:prstGeom prst="rect">
                <a:avLst/>
              </a:prstGeom>
              <a:blipFill rotWithShape="1">
                <a:blip r:embed="rId6"/>
                <a:stretch>
                  <a:fillRect l="-1227" t="-1163" b="-104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20272" y="2852936"/>
                <a:ext cx="7514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  <a:ea typeface="Cambria Math"/>
                        </a:rPr>
                        <m:t>𝜌</m:t>
                      </m:r>
                      <m:d>
                        <m:dPr>
                          <m:ctrlPr>
                            <a:rPr lang="en-GB" sz="1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2852936"/>
                <a:ext cx="751424" cy="307777"/>
              </a:xfrm>
              <a:prstGeom prst="rect">
                <a:avLst/>
              </a:prstGeom>
              <a:blipFill rotWithShape="1"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020272" y="5085184"/>
                <a:ext cx="7514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  <a:ea typeface="Cambria Math"/>
                        </a:rPr>
                        <m:t>𝜌</m:t>
                      </m:r>
                      <m:d>
                        <m:dPr>
                          <m:ctrlPr>
                            <a:rPr lang="en-GB" sz="1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5085184"/>
                <a:ext cx="751424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791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figure4: Simulated epidemic</a:t>
            </a:r>
            <a:r>
              <a:rPr lang="en-GB" sz="2000" dirty="0" smtClean="0"/>
              <a:t>  with and without </a:t>
            </a:r>
            <a:r>
              <a:rPr lang="en-GB" sz="2000" dirty="0"/>
              <a:t>within-host </a:t>
            </a:r>
            <a:r>
              <a:rPr lang="en-GB" sz="2000" dirty="0" smtClean="0"/>
              <a:t> binding </a:t>
            </a:r>
            <a:r>
              <a:rPr lang="en-GB" sz="2000" dirty="0"/>
              <a:t>avidity </a:t>
            </a:r>
            <a:r>
              <a:rPr lang="en-GB" sz="2000" dirty="0" smtClean="0"/>
              <a:t>adaptation</a:t>
            </a:r>
            <a:endParaRPr lang="en-GB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 descr="E:\Documents\Github\BindingAnal\doc\manu\fig\Figure4_s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48880"/>
            <a:ext cx="4536504" cy="359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5616" y="6093296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epidemic dynamics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596501" y="6137043"/>
            <a:ext cx="250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immunological dynamics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1747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figure5: </a:t>
            </a:r>
            <a:r>
              <a:rPr lang="en-GB" sz="2000" dirty="0"/>
              <a:t>Distribution of population immunity during the epidemic with binding avidity adaptation</a:t>
            </a:r>
            <a:endParaRPr lang="en-GB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4" descr="E:\Documents\Github\BindingAnal\doc\manu\fig\Figure5_host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27410"/>
            <a:ext cx="3973949" cy="33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509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figure6: </a:t>
            </a:r>
            <a:r>
              <a:rPr lang="en-GB" sz="2000" dirty="0"/>
              <a:t>The effective reproductive number </a:t>
            </a:r>
            <a:r>
              <a:rPr lang="en-GB" sz="2000" dirty="0" smtClean="0"/>
              <a:t>by </a:t>
            </a:r>
            <a:r>
              <a:rPr lang="en-GB" sz="2000" dirty="0"/>
              <a:t>time and binding avidity.</a:t>
            </a:r>
            <a:endParaRPr lang="en-GB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E:\Documents\Github\BindingAnal\doc\manu\fig\Figure6_fitness_binding_low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7735311" cy="411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80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/>
              <a:t>figure7: </a:t>
            </a:r>
            <a:r>
              <a:rPr lang="en-GB" sz="2000" dirty="0"/>
              <a:t>Within-host and between-host relative fitness by </a:t>
            </a:r>
            <a:r>
              <a:rPr lang="en-GB" sz="2000" dirty="0" smtClean="0"/>
              <a:t>binding </a:t>
            </a:r>
            <a:r>
              <a:rPr lang="en-GB" sz="2000" dirty="0"/>
              <a:t>avidity and antigenic  changes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62" y="1600200"/>
            <a:ext cx="6456876" cy="4525963"/>
          </a:xfrm>
        </p:spPr>
      </p:pic>
    </p:spTree>
    <p:extLst>
      <p:ext uri="{BB962C8B-B14F-4D97-AF65-F5344CB8AC3E}">
        <p14:creationId xmlns:p14="http://schemas.microsoft.com/office/powerpoint/2010/main" val="68010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figure8: </a:t>
            </a:r>
            <a:r>
              <a:rPr lang="en-GB" sz="2000" dirty="0"/>
              <a:t>The </a:t>
            </a:r>
            <a:r>
              <a:rPr lang="en-GB" sz="2000" dirty="0" smtClean="0"/>
              <a:t>deleterious </a:t>
            </a:r>
            <a:r>
              <a:rPr lang="en-GB" sz="2000" dirty="0"/>
              <a:t>e</a:t>
            </a:r>
            <a:r>
              <a:rPr lang="en-GB" sz="2000" dirty="0" smtClean="0"/>
              <a:t>ffect </a:t>
            </a:r>
            <a:r>
              <a:rPr lang="en-GB" sz="2000" dirty="0"/>
              <a:t>of </a:t>
            </a:r>
            <a:r>
              <a:rPr lang="en-GB" sz="2000" dirty="0" smtClean="0"/>
              <a:t>within-host binding </a:t>
            </a:r>
            <a:r>
              <a:rPr lang="en-GB" sz="2000" dirty="0"/>
              <a:t>a</a:t>
            </a:r>
            <a:r>
              <a:rPr lang="en-GB" sz="2000" dirty="0" smtClean="0"/>
              <a:t>vidity </a:t>
            </a:r>
            <a:r>
              <a:rPr lang="en-GB" sz="2000" dirty="0"/>
              <a:t>a</a:t>
            </a:r>
            <a:r>
              <a:rPr lang="en-GB" sz="2000" dirty="0" smtClean="0"/>
              <a:t>daptation </a:t>
            </a:r>
            <a:r>
              <a:rPr lang="en-GB" sz="2000" dirty="0"/>
              <a:t>on viral phylogeny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146" name="Picture 2" descr="E:\Documents\Github\BindingAnal\doc\manu\fig\Figure7_voutput1_low_adaptive_tree_300_si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43" y="2204864"/>
            <a:ext cx="8213213" cy="334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840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22723</TotalTime>
  <Words>684</Words>
  <Application>Microsoft Office PowerPoint</Application>
  <PresentationFormat>On-screen Show (4:3)</PresentationFormat>
  <Paragraphs>133</Paragraphs>
  <Slides>17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Short-sighted evolution of Influenza cellular receptor binding avidity</vt:lpstr>
      <vt:lpstr>figure1: The binding avidity changes of single amino acid mutations by net charge</vt:lpstr>
      <vt:lpstr>figure2: Net charge distribution by age group.</vt:lpstr>
      <vt:lpstr>figure3: Within host reproductive number  and the probability of infection.</vt:lpstr>
      <vt:lpstr>figure4: Simulated epidemic  with and without within-host  binding avidity adaptation</vt:lpstr>
      <vt:lpstr>figure5: Distribution of population immunity during the epidemic with binding avidity adaptation</vt:lpstr>
      <vt:lpstr>figure6: The effective reproductive number by time and binding avidity.</vt:lpstr>
      <vt:lpstr>figure7: Within-host and between-host relative fitness by binding avidity and antigenic  changes</vt:lpstr>
      <vt:lpstr>figure8: The deleterious effect of within-host binding avidity adaptation on viral phylogeny</vt:lpstr>
      <vt:lpstr>Figure9: Phylogenetic  analysis  of cellular receptor binding avidity</vt:lpstr>
      <vt:lpstr>FigureS1. The relative binding avidity by absolute net charge</vt:lpstr>
      <vt:lpstr>FigureS2: Changes of within- and between-host relative fitness by time during the epidemics</vt:lpstr>
      <vt:lpstr>FigureS3: The neutral effect of within-host binding avidity adaptation on viral phylogeny</vt:lpstr>
      <vt:lpstr>PowerPoint Presentation</vt:lpstr>
      <vt:lpstr>PowerPoint Presentation</vt:lpstr>
      <vt:lpstr>PowerPoint Presentation</vt:lpstr>
      <vt:lpstr>TableS3.  validate_netcharge.csv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Influenza cellular binding avidity, the beneficial or deleterious effects on epidemics?</dc:title>
  <dc:creator>Hsiang-Yu Yuan</dc:creator>
  <cp:lastModifiedBy>Hsiang-Yu Yuan</cp:lastModifiedBy>
  <cp:revision>64</cp:revision>
  <dcterms:created xsi:type="dcterms:W3CDTF">2016-05-18T16:23:59Z</dcterms:created>
  <dcterms:modified xsi:type="dcterms:W3CDTF">2016-09-27T17:28:58Z</dcterms:modified>
</cp:coreProperties>
</file>